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</p:sldIdLst>
  <p:sldSz cx="10693400" cy="7556500"/>
  <p:notesSz cx="6858000" cy="9144000"/>
  <p:embeddedFontLst>
    <p:embeddedFont>
      <p:font typeface="Arimo" panose="020B0604020202020204" charset="0"/>
      <p:regular r:id="rId6"/>
    </p:embeddedFont>
    <p:embeddedFont>
      <p:font typeface="Arimo Bold" panose="020B0604020202020204" charset="0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League Spartan" panose="020B0604020202020204" charset="0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96357" autoAdjust="0"/>
  </p:normalViewPr>
  <p:slideViewPr>
    <p:cSldViewPr>
      <p:cViewPr varScale="1">
        <p:scale>
          <a:sx n="74" d="100"/>
          <a:sy n="74" d="100"/>
        </p:scale>
        <p:origin x="1349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5BFEFC7D-EC20-3BB8-0D9B-92AE469340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683680"/>
              </p:ext>
            </p:extLst>
          </p:nvPr>
        </p:nvGraphicFramePr>
        <p:xfrm>
          <a:off x="337589" y="1841083"/>
          <a:ext cx="10071720" cy="49566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8620">
                  <a:extLst>
                    <a:ext uri="{9D8B030D-6E8A-4147-A177-3AD203B41FA5}">
                      <a16:colId xmlns:a16="http://schemas.microsoft.com/office/drawing/2014/main" val="370300273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1981510173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3049421221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391242717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4294830240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4095282709"/>
                    </a:ext>
                  </a:extLst>
                </a:gridCol>
              </a:tblGrid>
              <a:tr h="1239158"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166468"/>
                  </a:ext>
                </a:extLst>
              </a:tr>
              <a:tr h="1239158"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670819"/>
                  </a:ext>
                </a:extLst>
              </a:tr>
              <a:tr h="1239158"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789268"/>
                  </a:ext>
                </a:extLst>
              </a:tr>
              <a:tr h="1239158"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7189"/>
                  </a:ext>
                </a:extLst>
              </a:tr>
            </a:tbl>
          </a:graphicData>
        </a:graphic>
      </p:graphicFrame>
      <p:grpSp>
        <p:nvGrpSpPr>
          <p:cNvPr id="6" name="Group 6"/>
          <p:cNvGrpSpPr/>
          <p:nvPr/>
        </p:nvGrpSpPr>
        <p:grpSpPr>
          <a:xfrm>
            <a:off x="772222" y="1191841"/>
            <a:ext cx="2312944" cy="465969"/>
            <a:chOff x="0" y="0"/>
            <a:chExt cx="1148127" cy="23130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84843" y="1191841"/>
            <a:ext cx="2312944" cy="465969"/>
            <a:chOff x="0" y="0"/>
            <a:chExt cx="1148127" cy="23130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Freeform 11"/>
          <p:cNvSpPr/>
          <p:nvPr/>
        </p:nvSpPr>
        <p:spPr>
          <a:xfrm>
            <a:off x="597155" y="-167566"/>
            <a:ext cx="7240344" cy="1631652"/>
          </a:xfrm>
          <a:custGeom>
            <a:avLst/>
            <a:gdLst/>
            <a:ahLst/>
            <a:cxnLst/>
            <a:rect l="l" t="t" r="r" b="b"/>
            <a:pathLst>
              <a:path w="7240344" h="1631652">
                <a:moveTo>
                  <a:pt x="0" y="0"/>
                </a:moveTo>
                <a:lnTo>
                  <a:pt x="7240344" y="0"/>
                </a:lnTo>
                <a:lnTo>
                  <a:pt x="7240344" y="1631652"/>
                </a:lnTo>
                <a:lnTo>
                  <a:pt x="0" y="16316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981" r="-13276" b="-37847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2" name="TextBox 12"/>
          <p:cNvSpPr txBox="1"/>
          <p:nvPr/>
        </p:nvSpPr>
        <p:spPr>
          <a:xfrm>
            <a:off x="7352914" y="1530444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THURSDAY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317234" y="153044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MONDAY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993081" y="1530442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TUESDAY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668928" y="1530444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WEDNESDAY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020623" y="1530443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FRIDAY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87558" y="1530441"/>
            <a:ext cx="1353333" cy="2109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WEEKS SERVED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45984" y="2038221"/>
            <a:ext cx="1437301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19 February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18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15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13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10 June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 September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30 September</a:t>
            </a:r>
            <a:endParaRPr lang="en-US" sz="700" dirty="0">
              <a:solidFill>
                <a:srgbClr val="000000"/>
              </a:solidFill>
              <a:latin typeface="Arimo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445574" y="3288575"/>
            <a:ext cx="1437302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26 February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25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22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20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17 June 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9 September</a:t>
            </a:r>
            <a:endParaRPr lang="en-US" sz="700" dirty="0">
              <a:solidFill>
                <a:srgbClr val="000000"/>
              </a:solidFill>
              <a:latin typeface="Arimo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445574" y="4560864"/>
            <a:ext cx="1440277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4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29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27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24 June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16 September</a:t>
            </a:r>
          </a:p>
        </p:txBody>
      </p:sp>
      <p:sp>
        <p:nvSpPr>
          <p:cNvPr id="27" name="Freeform 27"/>
          <p:cNvSpPr/>
          <p:nvPr/>
        </p:nvSpPr>
        <p:spPr>
          <a:xfrm>
            <a:off x="8818643" y="120050"/>
            <a:ext cx="1258311" cy="1258311"/>
          </a:xfrm>
          <a:custGeom>
            <a:avLst/>
            <a:gdLst/>
            <a:ahLst/>
            <a:cxnLst/>
            <a:rect l="l" t="t" r="r" b="b"/>
            <a:pathLst>
              <a:path w="1258311" h="1258311">
                <a:moveTo>
                  <a:pt x="0" y="0"/>
                </a:moveTo>
                <a:lnTo>
                  <a:pt x="1258311" y="0"/>
                </a:lnTo>
                <a:lnTo>
                  <a:pt x="1258311" y="1258311"/>
                </a:lnTo>
                <a:lnTo>
                  <a:pt x="0" y="12583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2" name="TextBox 52"/>
          <p:cNvSpPr txBox="1"/>
          <p:nvPr/>
        </p:nvSpPr>
        <p:spPr>
          <a:xfrm>
            <a:off x="445173" y="5806683"/>
            <a:ext cx="145982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11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8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6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3 June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26 August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23 September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EEFB47E-06FF-E97B-E3E3-4965A8222366}"/>
              </a:ext>
            </a:extLst>
          </p:cNvPr>
          <p:cNvGrpSpPr/>
          <p:nvPr/>
        </p:nvGrpSpPr>
        <p:grpSpPr>
          <a:xfrm>
            <a:off x="0" y="6814790"/>
            <a:ext cx="10693402" cy="783654"/>
            <a:chOff x="0" y="6814790"/>
            <a:chExt cx="10693402" cy="783654"/>
          </a:xfrm>
        </p:grpSpPr>
        <p:grpSp>
          <p:nvGrpSpPr>
            <p:cNvPr id="2" name="Group 2"/>
            <p:cNvGrpSpPr/>
            <p:nvPr/>
          </p:nvGrpSpPr>
          <p:grpSpPr>
            <a:xfrm>
              <a:off x="0" y="6814790"/>
              <a:ext cx="10693402" cy="783654"/>
              <a:chOff x="0" y="-28575"/>
              <a:chExt cx="4407140" cy="280844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4407140" cy="252269"/>
              </a:xfrm>
              <a:custGeom>
                <a:avLst/>
                <a:gdLst/>
                <a:ahLst/>
                <a:cxnLst/>
                <a:rect l="l" t="t" r="r" b="b"/>
                <a:pathLst>
                  <a:path w="4407140" h="252269">
                    <a:moveTo>
                      <a:pt x="23293" y="0"/>
                    </a:moveTo>
                    <a:lnTo>
                      <a:pt x="4383846" y="0"/>
                    </a:lnTo>
                    <a:cubicBezTo>
                      <a:pt x="4390024" y="0"/>
                      <a:pt x="4395949" y="2454"/>
                      <a:pt x="4400317" y="6823"/>
                    </a:cubicBezTo>
                    <a:cubicBezTo>
                      <a:pt x="4404685" y="11191"/>
                      <a:pt x="4407140" y="17116"/>
                      <a:pt x="4407140" y="23293"/>
                    </a:cubicBezTo>
                    <a:lnTo>
                      <a:pt x="4407140" y="228976"/>
                    </a:lnTo>
                    <a:cubicBezTo>
                      <a:pt x="4407140" y="235154"/>
                      <a:pt x="4404685" y="241078"/>
                      <a:pt x="4400317" y="245447"/>
                    </a:cubicBezTo>
                    <a:cubicBezTo>
                      <a:pt x="4395949" y="249815"/>
                      <a:pt x="4390024" y="252269"/>
                      <a:pt x="4383846" y="252269"/>
                    </a:cubicBezTo>
                    <a:lnTo>
                      <a:pt x="23293" y="252269"/>
                    </a:lnTo>
                    <a:cubicBezTo>
                      <a:pt x="17116" y="252269"/>
                      <a:pt x="11191" y="249815"/>
                      <a:pt x="6823" y="245447"/>
                    </a:cubicBezTo>
                    <a:cubicBezTo>
                      <a:pt x="2454" y="241078"/>
                      <a:pt x="0" y="235154"/>
                      <a:pt x="0" y="228976"/>
                    </a:cubicBezTo>
                    <a:lnTo>
                      <a:pt x="0" y="23293"/>
                    </a:lnTo>
                    <a:cubicBezTo>
                      <a:pt x="0" y="17116"/>
                      <a:pt x="2454" y="11191"/>
                      <a:pt x="6823" y="6823"/>
                    </a:cubicBezTo>
                    <a:cubicBezTo>
                      <a:pt x="11191" y="2454"/>
                      <a:pt x="17116" y="0"/>
                      <a:pt x="23293" y="0"/>
                    </a:cubicBezTo>
                    <a:close/>
                  </a:path>
                </a:pathLst>
              </a:custGeom>
              <a:solidFill>
                <a:srgbClr val="99CA3C"/>
              </a:solidFill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" name="TextBox 4"/>
              <p:cNvSpPr txBox="1"/>
              <p:nvPr/>
            </p:nvSpPr>
            <p:spPr>
              <a:xfrm>
                <a:off x="0" y="-28575"/>
                <a:ext cx="4407139" cy="2808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00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66049" y="7078972"/>
              <a:ext cx="2076780" cy="346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MILK, WATER, BREAD &amp; 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FRESH FRUIT AVAILABLE DAILY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8607216" y="7072449"/>
              <a:ext cx="1779641" cy="343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MENU SUBJECT TO PRODUCT AVAILABLIITY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3281718" y="7072449"/>
              <a:ext cx="4732527" cy="343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IF YOU NEED ANY INFORMATION ON ALLERGENS OR HAVE SPECIAL DIETARY REQUIREMENTS, PLEASE NOTIFY YOUR SCHOOL ACCORDINGLY 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8DF10DB-F935-0253-DA64-52D1EFFF7A47}"/>
                </a:ext>
              </a:extLst>
            </p:cNvPr>
            <p:cNvCxnSpPr>
              <a:cxnSpLocks/>
            </p:cNvCxnSpPr>
            <p:nvPr/>
          </p:nvCxnSpPr>
          <p:spPr>
            <a:xfrm>
              <a:off x="2856515" y="6993892"/>
              <a:ext cx="14512" cy="4786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B6CF90D-D1C6-8AD2-9E83-47AB9C3A0600}"/>
                </a:ext>
              </a:extLst>
            </p:cNvPr>
            <p:cNvCxnSpPr>
              <a:cxnSpLocks/>
            </p:cNvCxnSpPr>
            <p:nvPr/>
          </p:nvCxnSpPr>
          <p:spPr>
            <a:xfrm>
              <a:off x="8300673" y="7007237"/>
              <a:ext cx="14512" cy="4786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F4569F03-842F-3D43-8B69-238717852DFE}"/>
              </a:ext>
            </a:extLst>
          </p:cNvPr>
          <p:cNvSpPr txBox="1"/>
          <p:nvPr/>
        </p:nvSpPr>
        <p:spPr>
          <a:xfrm rot="16200000">
            <a:off x="-1009141" y="5594874"/>
            <a:ext cx="23497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85000"/>
                  </a:schemeClr>
                </a:solidFill>
              </a:rPr>
              <a:t>PS Spring Summer 24 North Locality 1pEC</a:t>
            </a:r>
          </a:p>
        </p:txBody>
      </p:sp>
      <p:grpSp>
        <p:nvGrpSpPr>
          <p:cNvPr id="5" name="Group 28">
            <a:extLst>
              <a:ext uri="{FF2B5EF4-FFF2-40B4-BE49-F238E27FC236}">
                <a16:creationId xmlns:a16="http://schemas.microsoft.com/office/drawing/2014/main" id="{0FA7DC0A-F3D3-54D5-8529-0DB92CC46C31}"/>
              </a:ext>
            </a:extLst>
          </p:cNvPr>
          <p:cNvGrpSpPr/>
          <p:nvPr/>
        </p:nvGrpSpPr>
        <p:grpSpPr>
          <a:xfrm>
            <a:off x="2029287" y="1887458"/>
            <a:ext cx="8384644" cy="1529608"/>
            <a:chOff x="-47638" y="-69214"/>
            <a:chExt cx="11179525" cy="2036372"/>
          </a:xfrm>
        </p:grpSpPr>
        <p:sp>
          <p:nvSpPr>
            <p:cNvPr id="8" name="TextBox 29">
              <a:extLst>
                <a:ext uri="{FF2B5EF4-FFF2-40B4-BE49-F238E27FC236}">
                  <a16:creationId xmlns:a16="http://schemas.microsoft.com/office/drawing/2014/main" id="{D6677B74-C360-B716-04D1-405195805EB4}"/>
                </a:ext>
              </a:extLst>
            </p:cNvPr>
            <p:cNvSpPr txBox="1"/>
            <p:nvPr/>
          </p:nvSpPr>
          <p:spPr>
            <a:xfrm>
              <a:off x="-47638" y="-43486"/>
              <a:ext cx="2201959" cy="16943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Beef Bolognaise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Goujon Wrap 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with choice of dip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Sweetcorn / Broccoli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Pasta Spirals / Mashed Potato</a:t>
              </a:r>
            </a:p>
            <a:p>
              <a:pPr algn="ctr">
                <a:lnSpc>
                  <a:spcPts val="980"/>
                </a:lnSpc>
              </a:pPr>
              <a:endParaRPr lang="en-US" sz="5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Chocolate &amp; Orange Cookie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16" name="TextBox 30">
              <a:extLst>
                <a:ext uri="{FF2B5EF4-FFF2-40B4-BE49-F238E27FC236}">
                  <a16:creationId xmlns:a16="http://schemas.microsoft.com/office/drawing/2014/main" id="{1A6A4847-DC6C-A1E8-7B31-360B0AD4588E}"/>
                </a:ext>
              </a:extLst>
            </p:cNvPr>
            <p:cNvSpPr txBox="1"/>
            <p:nvPr/>
          </p:nvSpPr>
          <p:spPr>
            <a:xfrm>
              <a:off x="2203137" y="-43487"/>
              <a:ext cx="2190323" cy="169181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Homemade Margherita Pizza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- Or -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Chinese-style Beef &amp; Vegetables / Noodles 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Mushy or Garden Peas / Baked Beans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Potato / Baked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Raspberry Jelly &amp; Two Fruits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17" name="TextBox 31">
              <a:extLst>
                <a:ext uri="{FF2B5EF4-FFF2-40B4-BE49-F238E27FC236}">
                  <a16:creationId xmlns:a16="http://schemas.microsoft.com/office/drawing/2014/main" id="{F6F1790B-ED3A-136A-15E2-C7115D50874E}"/>
                </a:ext>
              </a:extLst>
            </p:cNvPr>
            <p:cNvSpPr txBox="1"/>
            <p:nvPr/>
          </p:nvSpPr>
          <p:spPr>
            <a:xfrm>
              <a:off x="4446367" y="-43487"/>
              <a:ext cx="2224615" cy="15210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Curry &amp; Naan Bread</a:t>
              </a:r>
            </a:p>
            <a:p>
              <a:pPr marL="171450" indent="-171450" algn="ctr">
                <a:lnSpc>
                  <a:spcPts val="980"/>
                </a:lnSpc>
                <a:buFontTx/>
                <a:buChar char="-"/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Or –</a:t>
              </a:r>
            </a:p>
            <a:p>
              <a:pPr marL="171450" indent="-171450" algn="ctr">
                <a:lnSpc>
                  <a:spcPts val="980"/>
                </a:lnSpc>
                <a:buFontTx/>
                <a:buChar char="-"/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Breaded Fish &amp; Lemon Mayo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Diced Carrots &amp; Green Beans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Rice / Mashed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Fruit Sponge &amp; Custard</a:t>
              </a:r>
            </a:p>
          </p:txBody>
        </p:sp>
        <p:sp>
          <p:nvSpPr>
            <p:cNvPr id="23" name="TextBox 32">
              <a:extLst>
                <a:ext uri="{FF2B5EF4-FFF2-40B4-BE49-F238E27FC236}">
                  <a16:creationId xmlns:a16="http://schemas.microsoft.com/office/drawing/2014/main" id="{8D72F547-B124-9F6F-0A7A-A5E18F1076BB}"/>
                </a:ext>
              </a:extLst>
            </p:cNvPr>
            <p:cNvSpPr txBox="1"/>
            <p:nvPr/>
          </p:nvSpPr>
          <p:spPr>
            <a:xfrm>
              <a:off x="6679879" y="-58233"/>
              <a:ext cx="2187067" cy="186254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Turkey, Stuffing &amp;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Salmon &amp; Creamy Tomato Pasta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Potato / Oven Roast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Ginger Biscuit &amp; Custard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6" name="TextBox 33">
              <a:extLst>
                <a:ext uri="{FF2B5EF4-FFF2-40B4-BE49-F238E27FC236}">
                  <a16:creationId xmlns:a16="http://schemas.microsoft.com/office/drawing/2014/main" id="{9B514E12-483C-D2EE-4115-A3222EDA6569}"/>
                </a:ext>
              </a:extLst>
            </p:cNvPr>
            <p:cNvSpPr txBox="1"/>
            <p:nvPr/>
          </p:nvSpPr>
          <p:spPr>
            <a:xfrm>
              <a:off x="8875843" y="-69214"/>
              <a:ext cx="2256044" cy="20363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Hot Dog / Veggie Dog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with Tomato Ketchup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&amp; Summer Veg Pie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Spaghetti Hoops / Corn on the Cob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Mashed Potatoes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Ice-Cream &amp; Mandarin Oranges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</p:grpSp>
      <p:grpSp>
        <p:nvGrpSpPr>
          <p:cNvPr id="47" name="Group 34">
            <a:extLst>
              <a:ext uri="{FF2B5EF4-FFF2-40B4-BE49-F238E27FC236}">
                <a16:creationId xmlns:a16="http://schemas.microsoft.com/office/drawing/2014/main" id="{E3C6056A-AB04-3FB1-1405-D6A3EF23E698}"/>
              </a:ext>
            </a:extLst>
          </p:cNvPr>
          <p:cNvGrpSpPr/>
          <p:nvPr/>
        </p:nvGrpSpPr>
        <p:grpSpPr>
          <a:xfrm>
            <a:off x="2033634" y="3125979"/>
            <a:ext cx="8380297" cy="1527278"/>
            <a:chOff x="-7192" y="-54845"/>
            <a:chExt cx="11173730" cy="2036371"/>
          </a:xfrm>
        </p:grpSpPr>
        <p:sp>
          <p:nvSpPr>
            <p:cNvPr id="48" name="TextBox 35">
              <a:extLst>
                <a:ext uri="{FF2B5EF4-FFF2-40B4-BE49-F238E27FC236}">
                  <a16:creationId xmlns:a16="http://schemas.microsoft.com/office/drawing/2014/main" id="{D22D1951-E5E0-B7AE-A932-FC4A4ED1484F}"/>
                </a:ext>
              </a:extLst>
            </p:cNvPr>
            <p:cNvSpPr txBox="1"/>
            <p:nvPr/>
          </p:nvSpPr>
          <p:spPr>
            <a:xfrm>
              <a:off x="-7192" y="-47472"/>
              <a:ext cx="2183899" cy="18653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Golden Crumbed Fish Fingers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Freshly Baked Ham &amp; Cheese Panini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Baked Beans &amp; Garden Peas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Baked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Homemade Flakemeal Biscuit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9" name="TextBox 36">
              <a:extLst>
                <a:ext uri="{FF2B5EF4-FFF2-40B4-BE49-F238E27FC236}">
                  <a16:creationId xmlns:a16="http://schemas.microsoft.com/office/drawing/2014/main" id="{8164B67A-6D5A-876A-412F-97F585DF5F2B}"/>
                </a:ext>
              </a:extLst>
            </p:cNvPr>
            <p:cNvSpPr txBox="1"/>
            <p:nvPr/>
          </p:nvSpPr>
          <p:spPr>
            <a:xfrm>
              <a:off x="2247899" y="-49065"/>
              <a:ext cx="2177109" cy="15234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Beef Ragu Italia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Homemade Margherita Pizza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Sweetcorn / Diced Carrots / Coleslaw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Potato / Wedges / Pasta 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Mandarin Orange Sponge &amp; Custard</a:t>
              </a:r>
            </a:p>
          </p:txBody>
        </p:sp>
        <p:sp>
          <p:nvSpPr>
            <p:cNvPr id="50" name="TextBox 37">
              <a:extLst>
                <a:ext uri="{FF2B5EF4-FFF2-40B4-BE49-F238E27FC236}">
                  <a16:creationId xmlns:a16="http://schemas.microsoft.com/office/drawing/2014/main" id="{F8D5F410-192E-9223-1F7D-4C5286A10B08}"/>
                </a:ext>
              </a:extLst>
            </p:cNvPr>
            <p:cNvSpPr txBox="1"/>
            <p:nvPr/>
          </p:nvSpPr>
          <p:spPr>
            <a:xfrm>
              <a:off x="4467706" y="-54845"/>
              <a:ext cx="2177020" cy="203637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Baked Pork Sausages &amp; Gravy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Garden Peas / Baton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Boiled Rice / Mashed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Arctic Roll and Peaches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1" name="TextBox 38">
              <a:extLst>
                <a:ext uri="{FF2B5EF4-FFF2-40B4-BE49-F238E27FC236}">
                  <a16:creationId xmlns:a16="http://schemas.microsoft.com/office/drawing/2014/main" id="{208D37CE-6C5F-B113-85F2-E215F8DA07D1}"/>
                </a:ext>
              </a:extLst>
            </p:cNvPr>
            <p:cNvSpPr txBox="1"/>
            <p:nvPr/>
          </p:nvSpPr>
          <p:spPr>
            <a:xfrm>
              <a:off x="6738127" y="-54845"/>
              <a:ext cx="2125037" cy="18653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Pork, Stuffing &amp;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Quorn Dippers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/ Oven Roast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Homemade Brownie &amp; Orange Wedges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3" name="TextBox 39">
              <a:extLst>
                <a:ext uri="{FF2B5EF4-FFF2-40B4-BE49-F238E27FC236}">
                  <a16:creationId xmlns:a16="http://schemas.microsoft.com/office/drawing/2014/main" id="{87AC223F-4487-99C4-D4D5-F4B27F6625C8}"/>
                </a:ext>
              </a:extLst>
            </p:cNvPr>
            <p:cNvSpPr txBox="1"/>
            <p:nvPr/>
          </p:nvSpPr>
          <p:spPr>
            <a:xfrm>
              <a:off x="8925194" y="-54845"/>
              <a:ext cx="2241344" cy="15234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Goujons &amp; Sweet Chilli Dip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Mediterranean Vegetable Pasta Bake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Spaghetti Hoops / Corn on the Cob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Baby New Potatoes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Fruit Muffin &amp; Apple / Orange Juice</a:t>
              </a:r>
            </a:p>
          </p:txBody>
        </p:sp>
      </p:grpSp>
      <p:grpSp>
        <p:nvGrpSpPr>
          <p:cNvPr id="55" name="Group 40">
            <a:extLst>
              <a:ext uri="{FF2B5EF4-FFF2-40B4-BE49-F238E27FC236}">
                <a16:creationId xmlns:a16="http://schemas.microsoft.com/office/drawing/2014/main" id="{FCED60D7-84C7-9EB4-7475-CAE4A6081AFD}"/>
              </a:ext>
            </a:extLst>
          </p:cNvPr>
          <p:cNvGrpSpPr/>
          <p:nvPr/>
        </p:nvGrpSpPr>
        <p:grpSpPr>
          <a:xfrm>
            <a:off x="2047551" y="4365292"/>
            <a:ext cx="8362592" cy="1531840"/>
            <a:chOff x="4707" y="-30592"/>
            <a:chExt cx="11039634" cy="2632388"/>
          </a:xfrm>
        </p:grpSpPr>
        <p:sp>
          <p:nvSpPr>
            <p:cNvPr id="58" name="TextBox 41">
              <a:extLst>
                <a:ext uri="{FF2B5EF4-FFF2-40B4-BE49-F238E27FC236}">
                  <a16:creationId xmlns:a16="http://schemas.microsoft.com/office/drawing/2014/main" id="{5AA66D11-6A17-A254-88D7-0FF6A1C9654F}"/>
                </a:ext>
              </a:extLst>
            </p:cNvPr>
            <p:cNvSpPr txBox="1"/>
            <p:nvPr/>
          </p:nvSpPr>
          <p:spPr>
            <a:xfrm>
              <a:off x="4707" y="-22752"/>
              <a:ext cx="2169509" cy="26245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Golden Crumbed Fish Fingers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 panose="020B0604020202020204" charset="0"/>
                  <a:ea typeface="Arimo" panose="020B0604020202020204" charset="0"/>
                  <a:cs typeface="Arimo" panose="020B0604020202020204" charset="0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Creamy Chicken &amp; Broccoli Pasta with Garlic Bread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Sweetcorn / Peas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Mashed Potato / Coleslaw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Ice-Cream, Pears &amp; Chocolate Sauce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9" name="TextBox 42">
              <a:extLst>
                <a:ext uri="{FF2B5EF4-FFF2-40B4-BE49-F238E27FC236}">
                  <a16:creationId xmlns:a16="http://schemas.microsoft.com/office/drawing/2014/main" id="{75829F08-DE18-B3A7-AC6D-52BF65EC9C99}"/>
                </a:ext>
              </a:extLst>
            </p:cNvPr>
            <p:cNvSpPr txBox="1"/>
            <p:nvPr/>
          </p:nvSpPr>
          <p:spPr>
            <a:xfrm>
              <a:off x="2181263" y="-19164"/>
              <a:ext cx="2226261" cy="24041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Homemade Cottage Pie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Homemade Margherita Pizza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Broccoli / Cauliflower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Oven Baked Potato Wedges / Baked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Jelly &amp; Fruit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0" name="TextBox 43">
              <a:extLst>
                <a:ext uri="{FF2B5EF4-FFF2-40B4-BE49-F238E27FC236}">
                  <a16:creationId xmlns:a16="http://schemas.microsoft.com/office/drawing/2014/main" id="{63A9E61E-302A-CB05-D5EB-789124B59CF5}"/>
                </a:ext>
              </a:extLst>
            </p:cNvPr>
            <p:cNvSpPr txBox="1"/>
            <p:nvPr/>
          </p:nvSpPr>
          <p:spPr>
            <a:xfrm>
              <a:off x="4385550" y="-26452"/>
              <a:ext cx="2231653" cy="26245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Beef Meatball 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Green Beans / Baton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Steamed Rice / Mashed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Sticky Date Pudding &amp; Custard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1" name="TextBox 44">
              <a:extLst>
                <a:ext uri="{FF2B5EF4-FFF2-40B4-BE49-F238E27FC236}">
                  <a16:creationId xmlns:a16="http://schemas.microsoft.com/office/drawing/2014/main" id="{73EB439D-0915-0511-4C4D-FA47E3145FE3}"/>
                </a:ext>
              </a:extLst>
            </p:cNvPr>
            <p:cNvSpPr txBox="1"/>
            <p:nvPr/>
          </p:nvSpPr>
          <p:spPr>
            <a:xfrm>
              <a:off x="6637009" y="-30592"/>
              <a:ext cx="2185566" cy="26245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Beef, Stuffing &amp;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&amp; Pepper Fajita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Potato / Oven Roast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Golden Krispie Square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3" name="TextBox 45">
              <a:extLst>
                <a:ext uri="{FF2B5EF4-FFF2-40B4-BE49-F238E27FC236}">
                  <a16:creationId xmlns:a16="http://schemas.microsoft.com/office/drawing/2014/main" id="{7ACF7B66-4F8B-6046-6212-26C26ECC8F1E}"/>
                </a:ext>
              </a:extLst>
            </p:cNvPr>
            <p:cNvSpPr txBox="1"/>
            <p:nvPr/>
          </p:nvSpPr>
          <p:spPr>
            <a:xfrm>
              <a:off x="8841423" y="-30592"/>
              <a:ext cx="2202918" cy="26245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School “Chippy Day” Chicken or Fish  Goujons / Sausages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Baked Potato with Tuna &amp; Sweetcorn / Salad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Beans / Mushy Peas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Baby New Potatoes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Ice-Cream Tub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</p:grpSp>
      <p:grpSp>
        <p:nvGrpSpPr>
          <p:cNvPr id="64" name="Group 41">
            <a:extLst>
              <a:ext uri="{FF2B5EF4-FFF2-40B4-BE49-F238E27FC236}">
                <a16:creationId xmlns:a16="http://schemas.microsoft.com/office/drawing/2014/main" id="{5BC83369-C9F3-9A9F-0841-5690ABCE090B}"/>
              </a:ext>
            </a:extLst>
          </p:cNvPr>
          <p:cNvGrpSpPr/>
          <p:nvPr/>
        </p:nvGrpSpPr>
        <p:grpSpPr>
          <a:xfrm>
            <a:off x="2029724" y="5630974"/>
            <a:ext cx="8380419" cy="1527278"/>
            <a:chOff x="-24437" y="-19050"/>
            <a:chExt cx="11148402" cy="2665636"/>
          </a:xfrm>
        </p:grpSpPr>
        <p:sp>
          <p:nvSpPr>
            <p:cNvPr id="65" name="TextBox 42">
              <a:extLst>
                <a:ext uri="{FF2B5EF4-FFF2-40B4-BE49-F238E27FC236}">
                  <a16:creationId xmlns:a16="http://schemas.microsoft.com/office/drawing/2014/main" id="{FF8DAA87-B62E-99F7-9E3D-ED54E3771B53}"/>
                </a:ext>
              </a:extLst>
            </p:cNvPr>
            <p:cNvSpPr txBox="1"/>
            <p:nvPr/>
          </p:nvSpPr>
          <p:spPr>
            <a:xfrm>
              <a:off x="-24437" y="-19048"/>
              <a:ext cx="2223432" cy="24418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Baked Pork Sausages &amp;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 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Jerk Chicken &amp; Caribbean Rice with Flatbread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Baked Beans / Garden Peas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Baked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Lemon Shortbread &amp; Melon Wedge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6" name="TextBox 43">
              <a:extLst>
                <a:ext uri="{FF2B5EF4-FFF2-40B4-BE49-F238E27FC236}">
                  <a16:creationId xmlns:a16="http://schemas.microsoft.com/office/drawing/2014/main" id="{55785F76-4BD2-D272-5EF9-635F15BA96B2}"/>
                </a:ext>
              </a:extLst>
            </p:cNvPr>
            <p:cNvSpPr txBox="1"/>
            <p:nvPr/>
          </p:nvSpPr>
          <p:spPr>
            <a:xfrm>
              <a:off x="2198995" y="-19050"/>
              <a:ext cx="2240291" cy="26656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Curry &amp; Naan Bread</a:t>
              </a:r>
            </a:p>
            <a:p>
              <a:pPr marL="171450" indent="-171450" algn="ctr">
                <a:lnSpc>
                  <a:spcPts val="980"/>
                </a:lnSpc>
                <a:buFontTx/>
                <a:buChar char="-"/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Or –</a:t>
              </a:r>
            </a:p>
            <a:p>
              <a:pPr marL="171450" indent="-171450" algn="ctr">
                <a:lnSpc>
                  <a:spcPts val="980"/>
                </a:lnSpc>
                <a:buFontTx/>
                <a:buChar char="-"/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Salt &amp; </a:t>
              </a:r>
              <a:r>
                <a:rPr lang="en-US" sz="700" dirty="0" err="1">
                  <a:solidFill>
                    <a:srgbClr val="000000"/>
                  </a:solidFill>
                  <a:latin typeface="Arimo"/>
                </a:rPr>
                <a:t>Chilli</a:t>
              </a: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 Chicken Nuggets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Sweetcorn / Baton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Boiled Rice / Oven Roasted Garlic &amp; Paprika Wedges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Fruit Muffin &amp; Apple / Orange Juice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7" name="TextBox 44">
              <a:extLst>
                <a:ext uri="{FF2B5EF4-FFF2-40B4-BE49-F238E27FC236}">
                  <a16:creationId xmlns:a16="http://schemas.microsoft.com/office/drawing/2014/main" id="{B0456641-69DD-EC1F-CF37-86784A8A37B3}"/>
                </a:ext>
              </a:extLst>
            </p:cNvPr>
            <p:cNvSpPr txBox="1"/>
            <p:nvPr/>
          </p:nvSpPr>
          <p:spPr>
            <a:xfrm>
              <a:off x="4455976" y="-19050"/>
              <a:ext cx="2210438" cy="20363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Breaded Fish &amp; Lemon Mayo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Beef Lasagne, Garlic Bread &amp; Coleslaw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Garden Peas / Diced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/ Baby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Fruit Sponge &amp; Custard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8" name="TextBox 45">
              <a:extLst>
                <a:ext uri="{FF2B5EF4-FFF2-40B4-BE49-F238E27FC236}">
                  <a16:creationId xmlns:a16="http://schemas.microsoft.com/office/drawing/2014/main" id="{35CE16DE-AB27-A2AE-1407-33206C368E74}"/>
                </a:ext>
              </a:extLst>
            </p:cNvPr>
            <p:cNvSpPr txBox="1"/>
            <p:nvPr/>
          </p:nvSpPr>
          <p:spPr>
            <a:xfrm>
              <a:off x="6696170" y="-19050"/>
              <a:ext cx="2209885" cy="26656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Baked Gammon stuffing &amp;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Butternut Squash, Penne Pasta and Tomato &amp; Pesto Sauce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Potato / Oven Roast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Fresh Fruit Salad &amp; Yoghurt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 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9" name="TextBox 46">
              <a:extLst>
                <a:ext uri="{FF2B5EF4-FFF2-40B4-BE49-F238E27FC236}">
                  <a16:creationId xmlns:a16="http://schemas.microsoft.com/office/drawing/2014/main" id="{E962B92B-B338-B6A9-4665-D42396B9B9AC}"/>
                </a:ext>
              </a:extLst>
            </p:cNvPr>
            <p:cNvSpPr txBox="1"/>
            <p:nvPr/>
          </p:nvSpPr>
          <p:spPr>
            <a:xfrm>
              <a:off x="8896096" y="-19050"/>
              <a:ext cx="2227869" cy="26656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Beef Burger / Bean Burger 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in Bap with Onions</a:t>
              </a:r>
            </a:p>
            <a:p>
              <a:pPr marL="171450" indent="-171450" algn="ctr">
                <a:lnSpc>
                  <a:spcPts val="980"/>
                </a:lnSpc>
                <a:buFontTx/>
                <a:buChar char="-"/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Or –</a:t>
              </a:r>
            </a:p>
            <a:p>
              <a:pPr marL="171450" indent="-171450" algn="ctr">
                <a:lnSpc>
                  <a:spcPts val="980"/>
                </a:lnSpc>
                <a:buFontTx/>
                <a:buChar char="-"/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Mac &amp; Cheese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Corn on the Cob / Pasta Salad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Potato / Mashed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Ice-Cream &amp; Two Fruits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F6A216415F1644B0F17BC0E89F2F5F" ma:contentTypeVersion="17" ma:contentTypeDescription="Create a new document." ma:contentTypeScope="" ma:versionID="286e8fb2c30814c72d478746b6af7f89">
  <xsd:schema xmlns:xsd="http://www.w3.org/2001/XMLSchema" xmlns:xs="http://www.w3.org/2001/XMLSchema" xmlns:p="http://schemas.microsoft.com/office/2006/metadata/properties" xmlns:ns2="f098a31c-cf5f-4701-95f1-80706b2c2303" xmlns:ns3="3fb5e4cd-4fb9-4a04-b8e7-1efb93a0c348" targetNamespace="http://schemas.microsoft.com/office/2006/metadata/properties" ma:root="true" ma:fieldsID="60980c368aa1972602ef8b33dda0dbf6" ns2:_="" ns3:_="">
    <xsd:import namespace="f098a31c-cf5f-4701-95f1-80706b2c2303"/>
    <xsd:import namespace="3fb5e4cd-4fb9-4a04-b8e7-1efb93a0c3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ATTENTION_x0021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8a31c-cf5f-4701-95f1-80706b2c23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aff38f7-ee34-4d40-91c2-8b7815243f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TTENTION_x0021_" ma:index="24" nillable="true" ma:displayName="ATTENTION!" ma:format="Dropdown" ma:internalName="ATTENTION_x0021_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b5e4cd-4fb9-4a04-b8e7-1efb93a0c34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c826e99-0cdf-4f43-8e71-30575ae1e51d}" ma:internalName="TaxCatchAll" ma:showField="CatchAllData" ma:web="3fb5e4cd-4fb9-4a04-b8e7-1efb93a0c3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fb5e4cd-4fb9-4a04-b8e7-1efb93a0c348" xsi:nil="true"/>
    <lcf76f155ced4ddcb4097134ff3c332f xmlns="f098a31c-cf5f-4701-95f1-80706b2c2303">
      <Terms xmlns="http://schemas.microsoft.com/office/infopath/2007/PartnerControls"/>
    </lcf76f155ced4ddcb4097134ff3c332f>
    <ATTENTION_x0021_ xmlns="f098a31c-cf5f-4701-95f1-80706b2c2303" xsi:nil="true"/>
  </documentManagement>
</p:properties>
</file>

<file path=customXml/itemProps1.xml><?xml version="1.0" encoding="utf-8"?>
<ds:datastoreItem xmlns:ds="http://schemas.openxmlformats.org/officeDocument/2006/customXml" ds:itemID="{A960B22D-5319-4DFE-8ACD-1527ED6347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8C6288-03CB-491D-A35B-31361A4A47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98a31c-cf5f-4701-95f1-80706b2c2303"/>
    <ds:schemaRef ds:uri="3fb5e4cd-4fb9-4a04-b8e7-1efb93a0c3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93CB5BF-9A79-4EEC-B345-C20D9933269C}">
  <ds:schemaRefs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purl.org/dc/dcmitype/"/>
    <ds:schemaRef ds:uri="f098a31c-cf5f-4701-95f1-80706b2c2303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3fb5e4cd-4fb9-4a04-b8e7-1efb93a0c348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4a695096-f56b-42aa-ab88-b69794bfa0c4}" enabled="0" method="" siteId="{4a695096-f56b-42aa-ab88-b69794bfa0c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11954</TotalTime>
  <Words>661</Words>
  <Application>Microsoft Office PowerPoint</Application>
  <PresentationFormat>Custom</PresentationFormat>
  <Paragraphs>215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Arimo</vt:lpstr>
      <vt:lpstr>League Spartan</vt:lpstr>
      <vt:lpstr>Arimo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School Menu - Four Weeks In One Page</dc:title>
  <dc:creator>Trevor Clarke</dc:creator>
  <cp:lastModifiedBy>Alison McCrea</cp:lastModifiedBy>
  <cp:revision>27</cp:revision>
  <cp:lastPrinted>2024-03-19T07:42:15Z</cp:lastPrinted>
  <dcterms:created xsi:type="dcterms:W3CDTF">2006-08-16T00:00:00Z</dcterms:created>
  <dcterms:modified xsi:type="dcterms:W3CDTF">2024-04-11T12:25:28Z</dcterms:modified>
  <dc:identifier>DAFtH4vaNcA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0x010100CEF6A216415F1644B0F17BC0E89F2F5F</vt:lpwstr>
  </property>
</Properties>
</file>